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77" r:id="rId3"/>
    <p:sldId id="279" r:id="rId4"/>
    <p:sldId id="275" r:id="rId5"/>
    <p:sldId id="280" r:id="rId6"/>
    <p:sldId id="286" r:id="rId7"/>
    <p:sldId id="276" r:id="rId8"/>
    <p:sldId id="285" r:id="rId9"/>
    <p:sldId id="273" r:id="rId10"/>
    <p:sldId id="262" r:id="rId11"/>
    <p:sldId id="272" r:id="rId12"/>
    <p:sldId id="287" r:id="rId13"/>
    <p:sldId id="271" r:id="rId14"/>
    <p:sldId id="281" r:id="rId15"/>
    <p:sldId id="265" r:id="rId16"/>
    <p:sldId id="267" r:id="rId17"/>
    <p:sldId id="282" r:id="rId18"/>
    <p:sldId id="278" r:id="rId19"/>
    <p:sldId id="283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0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F9EAA-6808-4C14-A0A5-0B6812E0147B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C98-0E90-4BF2-ACA8-4C4DC7A5AD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27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00D6-F155-4CE6-8733-82FED713FB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8BFB-846C-46E0-8AB5-5FA1422D0F23}" type="datetimeFigureOut">
              <a:rPr lang="en-CA" smtClean="0"/>
              <a:pPr/>
              <a:t>24/03/2023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%20User\Downloads\ezgif.com-gif-to-mp4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%20User\Downloads\GOPR0-MHA1639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%20User\Downloads\GOPR0%20MHA1710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atkit.com/docs/OMNIcours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Repeatability of Cordwood Combustion Particulate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Summary of Studies with the Condar Portable Dilution Tunnel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800" dirty="0" smtClean="0"/>
              <a:t>Norbert Senf</a:t>
            </a:r>
          </a:p>
          <a:p>
            <a:pPr algn="ctr">
              <a:buNone/>
            </a:pPr>
            <a:r>
              <a:rPr lang="en-US" sz="1600" smtClean="0"/>
              <a:t>March 24, 2023</a:t>
            </a: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97152"/>
            <a:ext cx="2813025" cy="111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mha-net.org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1.) Pellet Stove PM Repeatability</a:t>
            </a:r>
            <a:br>
              <a:rPr lang="en-US" dirty="0" smtClean="0"/>
            </a:br>
            <a:r>
              <a:rPr lang="en-US" sz="3100" dirty="0" smtClean="0"/>
              <a:t>EPA Method 5G-3 vs. Condar Method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79715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1600" dirty="0" smtClean="0"/>
              <a:t>This was a comparison using short sample times, and a resulting low catch on the filters.  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The Condar 6” filters have 9X the </a:t>
            </a:r>
            <a:r>
              <a:rPr lang="en-CA" sz="1600" dirty="0" smtClean="0"/>
              <a:t>surface area</a:t>
            </a:r>
            <a:r>
              <a:rPr lang="en-CA" sz="1600" dirty="0" smtClean="0"/>
              <a:t> </a:t>
            </a:r>
            <a:r>
              <a:rPr lang="en-CA" sz="1600" dirty="0" smtClean="0"/>
              <a:t>of the M5G 2” filters</a:t>
            </a:r>
            <a:r>
              <a:rPr lang="en-CA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The Condar used a higher sampling rate, with an overall 50X higher PM catch than M5G filters.</a:t>
            </a:r>
            <a:endParaRPr lang="en-CA" sz="1600" dirty="0" smtClean="0"/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The Condar showed better repeatability over 18 tests on 3 pellet stoves.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This may be an issue with future testing on ultra clean stoves and needs more data.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8220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7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Pellet Stoves, low filter catch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29600" cy="288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4293096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600" dirty="0" smtClean="0"/>
              <a:t>On a gram per hour basis, the emissions increased with the burn rate in a linear fashion on the 3 pellet stoves (above).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algn="r">
              <a:buFont typeface="Arial" pitchFamily="34" charset="0"/>
              <a:buChar char="•"/>
            </a:pPr>
            <a:r>
              <a:rPr lang="en-US" sz="1600" dirty="0" smtClean="0"/>
              <a:t>On a grams per kilogram of fuel basis, the emission factor was flat (right):</a:t>
            </a:r>
            <a:endParaRPr lang="en-US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3092375" cy="17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g/h  compared to  g/kg</a:t>
            </a:r>
            <a:br>
              <a:rPr lang="en-US" dirty="0" smtClean="0"/>
            </a:br>
            <a:r>
              <a:rPr lang="en-US" sz="2200" dirty="0" smtClean="0"/>
              <a:t>emissions rate                                              emissions factor</a:t>
            </a:r>
            <a:endParaRPr lang="en-US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5842992" cy="186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5685458" cy="182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3429000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Certification test data from 5 random EPA non-catalytic stoves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87727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Research testing </a:t>
            </a:r>
            <a:r>
              <a:rPr lang="en-US" sz="1400" smtClean="0"/>
              <a:t>data from </a:t>
            </a:r>
            <a:r>
              <a:rPr lang="en-US" sz="1400" dirty="0" smtClean="0"/>
              <a:t>3 pellet stoves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1628800"/>
            <a:ext cx="2448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 is clear that EPA stoves have a PM problem at low burn rates, and are fairly clean at high burn rates. </a:t>
            </a:r>
          </a:p>
          <a:p>
            <a:r>
              <a:rPr lang="en-US" sz="1400" dirty="0" smtClean="0"/>
              <a:t>This is apparent in the rightmost graph, but not in the left graph.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4005064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more informative graph is on the right, which shows that pellet stoves do not have the  low burn rate issue with PM that cordwood stoves do.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2.)  PM Repeatability</a:t>
            </a:r>
            <a:r>
              <a:rPr lang="en-CA" dirty="0"/>
              <a:t/>
            </a:r>
            <a:br>
              <a:rPr lang="en-CA" dirty="0"/>
            </a:br>
            <a:r>
              <a:rPr lang="en-CA" sz="3600" dirty="0" smtClean="0"/>
              <a:t>with dimensional lumber cribs, </a:t>
            </a:r>
            <a:br>
              <a:rPr lang="en-CA" sz="3600" dirty="0" smtClean="0"/>
            </a:br>
            <a:r>
              <a:rPr lang="en-CA" sz="2700" dirty="0" smtClean="0"/>
              <a:t>Masonry heater batch burn with 2 cribs (1 repeat load)</a:t>
            </a:r>
            <a:endParaRPr lang="en-CA" sz="2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204864"/>
            <a:ext cx="46085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zgif.com-gif-to-mp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92080" y="2204864"/>
            <a:ext cx="3336032" cy="2502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4941168"/>
            <a:ext cx="3444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lapse – double click to repeat</a:t>
            </a:r>
            <a:br>
              <a:rPr lang="en-US" dirty="0" smtClean="0"/>
            </a:br>
            <a:r>
              <a:rPr lang="en-US" dirty="0" smtClean="0"/>
              <a:t>(Note the reload)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941168"/>
            <a:ext cx="3161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for a pair of cribs that was </a:t>
            </a:r>
            <a:br>
              <a:rPr lang="en-US" dirty="0" smtClean="0"/>
            </a:br>
            <a:r>
              <a:rPr lang="en-US" dirty="0" smtClean="0"/>
              <a:t>closely matched for moisture</a:t>
            </a:r>
            <a:br>
              <a:rPr lang="en-US" dirty="0" smtClean="0"/>
            </a:br>
            <a:r>
              <a:rPr lang="en-US" dirty="0" smtClean="0"/>
              <a:t>with the repeat test load pair.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Summary of results 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100" dirty="0" smtClean="0"/>
              <a:t>4” x 4” dimensional lumber fuel cribs</a:t>
            </a:r>
            <a:endParaRPr lang="en-CA" sz="3100" dirty="0"/>
          </a:p>
        </p:txBody>
      </p:sp>
      <p:pic>
        <p:nvPicPr>
          <p:cNvPr id="7" name="Content Placeholder 6" descr="Crib repeatabili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272808" cy="4119319"/>
          </a:xfrm>
        </p:spPr>
      </p:pic>
      <p:sp>
        <p:nvSpPr>
          <p:cNvPr id="4" name="TextBox 3"/>
          <p:cNvSpPr txBox="1"/>
          <p:nvPr/>
        </p:nvSpPr>
        <p:spPr>
          <a:xfrm>
            <a:off x="683568" y="566124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Repeatability for PM was 10.2%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For CO it was 1.5%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repeatability for efficiency was ¼ of 1 % (!)</a:t>
            </a:r>
          </a:p>
          <a:p>
            <a:r>
              <a:rPr lang="en-US" sz="1600" dirty="0" smtClean="0"/>
              <a:t> </a:t>
            </a:r>
          </a:p>
          <a:p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021288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3.) Cordwood repeatability, MHA lab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0343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628800"/>
            <a:ext cx="5400600" cy="359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11760" y="551723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Fuel loads for 6 tests were prepared simultaneously, to allow better matching of  fuel pieces between loads.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smtClean="0"/>
              <a:t>Two </a:t>
            </a:r>
            <a:r>
              <a:rPr lang="en-CA" sz="4000" dirty="0" smtClean="0"/>
              <a:t>MHA Repeatability Studies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/>
              <a:t>Cordwood in a masonry heater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 smtClean="0"/>
              <a:t>22” firebox, Austrian eco-labelled air system – side ignition</a:t>
            </a:r>
            <a:endParaRPr lang="en-C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7200800" cy="39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5877272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PM repeatability was +/- 24.7% when the fuel batch was ignited from the side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Two MHA Repeatability Studies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600" dirty="0" smtClean="0"/>
              <a:t>Cordwood in a masonry heater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200" dirty="0" smtClean="0"/>
              <a:t>22” firebox, Austrian eco-labelled air system – side ignition, W. Birch</a:t>
            </a:r>
            <a:endParaRPr lang="en-CA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404096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OPR0-MHA163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60032" y="2060848"/>
            <a:ext cx="3744416" cy="2808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5085184"/>
            <a:ext cx="34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lapse – double click to repeat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Two MHA Repeatability Studies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/>
              <a:t>Cordwood in a masonry heater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 smtClean="0"/>
              <a:t>22” firebox, Austrian eco-labelled air system – top ignition</a:t>
            </a:r>
            <a:endParaRPr lang="en-C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57332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Repeatability was +/- 17.6% with top ignition, compared to +/-  24.7% with side ignition.</a:t>
            </a:r>
            <a:endParaRPr lang="en-US" sz="1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7338"/>
            <a:ext cx="820891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Two MHA Repeatability Studies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600" dirty="0" smtClean="0"/>
              <a:t>Cordwood in a masonry heater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200" dirty="0" smtClean="0"/>
              <a:t>22” firebox, Austrian eco-labelled air system – top ignition, Red Oak</a:t>
            </a:r>
            <a:br>
              <a:rPr lang="en-CA" sz="2200" dirty="0" smtClean="0"/>
            </a:br>
            <a:endParaRPr lang="en-CA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41499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OPR0 MHA171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39680" y="2060594"/>
            <a:ext cx="3936776" cy="2952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0032" y="5301208"/>
            <a:ext cx="344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lapse – double click to repeat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714202"/>
          </a:xfrm>
        </p:spPr>
        <p:txBody>
          <a:bodyPr>
            <a:normAutofit/>
          </a:bodyPr>
          <a:lstStyle/>
          <a:p>
            <a:r>
              <a:rPr lang="en-CA" dirty="0" smtClean="0"/>
              <a:t>Summary of Results</a:t>
            </a:r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445224"/>
            <a:ext cx="41413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Coefficient of variation </a:t>
            </a:r>
            <a:r>
              <a:rPr lang="en-US" sz="1400" dirty="0" smtClean="0"/>
              <a:t>= standard deviation/average</a:t>
            </a:r>
            <a:br>
              <a:rPr lang="en-US" sz="1400" dirty="0" smtClean="0"/>
            </a:br>
            <a:r>
              <a:rPr lang="en-US" sz="1400" dirty="0" smtClean="0"/>
              <a:t>X 100 gives a percentage value for variability</a:t>
            </a:r>
            <a:br>
              <a:rPr lang="en-US" sz="1400" dirty="0" smtClean="0"/>
            </a:br>
            <a:r>
              <a:rPr lang="en-US" sz="1400" dirty="0" smtClean="0"/>
              <a:t>(lower is better)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80295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8908" y="3933056"/>
            <a:ext cx="87650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Green column </a:t>
            </a:r>
            <a:r>
              <a:rPr lang="en-US" sz="1400" dirty="0" smtClean="0"/>
              <a:t>shows the repeatability of wood smoke particulate (PM) measurements as measured with the Condar.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Pellet stoves were the most repeatable at plus or minus 4.7%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With cordwood under carefully controlled conditions, repeatability was 3 - 5X worse than pellet stoves.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Cribs made from dimensional lumber were 2X more repeatable than cordwood (in a masonry heater).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Cribs had roughly 50% higher PM emissions than cordwood in a masonry heater.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592288" cy="260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509120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Conclusions: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For PM, pellet stoves had 2X better repeatability than a masonry heater fueled with cribs.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Cribs had 1.5 – 2 X better repeatability than carefully matched cordwood loads in a masonry heater.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To get a PM number of comparable quality,  cordwood would need more repeat runs than cribs.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299695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ignition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2924944"/>
            <a:ext cx="128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ignition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35699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repeatability with only 2 runs was better than 5%, but jumped to 27% on the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run. It is evident from the graph that the true value is around 25% 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34290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repeatability was around 10%, but dropped to 15% with 10 tests or more.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3456384" cy="25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0146"/>
          </a:xfrm>
        </p:spPr>
        <p:txBody>
          <a:bodyPr>
            <a:normAutofit/>
          </a:bodyPr>
          <a:lstStyle/>
          <a:p>
            <a:r>
              <a:rPr lang="en-CA" dirty="0" smtClean="0"/>
              <a:t>Condar Portable Dilution Tunnel</a:t>
            </a:r>
            <a:endParaRPr lang="en-CA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6067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16216" y="1484784"/>
            <a:ext cx="21602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MHA Lab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Arrow points to Condar portable dilution tunnel, mounted on the chimney. It pulls a smoke sample from the stack, dilutes it with air and pulls it through a filter which is then weighed. </a:t>
            </a:r>
          </a:p>
          <a:p>
            <a:endParaRPr lang="en-US" sz="1600" dirty="0" smtClean="0"/>
          </a:p>
          <a:p>
            <a:r>
              <a:rPr lang="en-US" sz="1600" dirty="0" smtClean="0"/>
              <a:t>Other instruments measure flue gas temperature, flue gas composition and burn rate.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Condar schematic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770" y="2304891"/>
            <a:ext cx="6728460" cy="31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0146"/>
          </a:xfrm>
        </p:spPr>
        <p:txBody>
          <a:bodyPr>
            <a:normAutofit/>
          </a:bodyPr>
          <a:lstStyle/>
          <a:p>
            <a:r>
              <a:rPr lang="en-CA" dirty="0" smtClean="0"/>
              <a:t>Condar Portable Dilution Tunnel</a:t>
            </a:r>
            <a:endParaRPr lang="en-CA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524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481340" cy="430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15719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Skip Barnett, inventor of the Condar</a:t>
            </a:r>
          </a:p>
          <a:p>
            <a:r>
              <a:rPr lang="en-US" dirty="0" smtClean="0">
                <a:hlinkClick r:id="rId4"/>
              </a:rPr>
              <a:t>1996 Fireplace emissions testing seminar, OMNI-Test, Oregon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Condar used in 2006 New Zealand pellet stove field study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509778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6136" y="2492896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study from New Zealand showed excellent correlation between PM numbers (g/kg) obtained by the Condar and by the official NZ laboratory test method (similar to EPA Method 5G) when both were run on the same stove at the same time.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M5G Comparison – Masonry Heater</a:t>
            </a:r>
            <a:br>
              <a:rPr lang="en-US" dirty="0" smtClean="0"/>
            </a:br>
            <a:r>
              <a:rPr lang="en-US" sz="2700" dirty="0" err="1" smtClean="0"/>
              <a:t>Tulikivi</a:t>
            </a:r>
            <a:r>
              <a:rPr lang="en-US" sz="2700" dirty="0" smtClean="0"/>
              <a:t> tested at Mark Champion’s Laboratory, February 2017</a:t>
            </a:r>
            <a:br>
              <a:rPr lang="en-US" sz="2700" dirty="0" smtClean="0"/>
            </a:br>
            <a:r>
              <a:rPr lang="en-US" sz="2000" dirty="0" smtClean="0"/>
              <a:t>(funding by EPA and MHA)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61926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difference in PM measurement</a:t>
            </a:r>
            <a:br>
              <a:rPr lang="en-US" dirty="0" smtClean="0"/>
            </a:br>
            <a:r>
              <a:rPr lang="en-US" dirty="0" smtClean="0"/>
              <a:t>(percentage of larger number) = 9.5%</a:t>
            </a:r>
          </a:p>
          <a:p>
            <a:endParaRPr lang="en-US" sz="1400" dirty="0" smtClean="0"/>
          </a:p>
          <a:p>
            <a:r>
              <a:rPr lang="en-US" sz="1400" dirty="0" smtClean="0"/>
              <a:t>For substantial test variation, for example large wood and small wood, the differences are clear and in agreement with both test methods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30" y="2492375"/>
            <a:ext cx="819035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M5G Comparison </a:t>
            </a:r>
            <a:r>
              <a:rPr lang="en-US" sz="4000" dirty="0" smtClean="0"/>
              <a:t>–</a:t>
            </a:r>
            <a:r>
              <a:rPr lang="en-CA" sz="4000" dirty="0" smtClean="0"/>
              <a:t> EPA stove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07737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69160"/>
            <a:ext cx="3024336" cy="9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51920" y="494116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Yellow rows: </a:t>
            </a:r>
            <a:r>
              <a:rPr lang="en-US" sz="1600" dirty="0" smtClean="0"/>
              <a:t>Comparison of PM numbers for 11 runs of an EPA-certified stove, between EPA method 5G-3 and the Condar portable dilution </a:t>
            </a:r>
            <a:r>
              <a:rPr lang="en-US" sz="1600" smtClean="0"/>
              <a:t>tunnel.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689</Words>
  <Application>Microsoft Office PowerPoint</Application>
  <PresentationFormat>On-screen Show (4:3)</PresentationFormat>
  <Paragraphs>75</Paragraphs>
  <Slides>20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Repeatability of Cordwood Combustion Particulate Measurements</vt:lpstr>
      <vt:lpstr>Summary of Results</vt:lpstr>
      <vt:lpstr>Condar Portable Dilution Tunnel</vt:lpstr>
      <vt:lpstr>Condar schematic</vt:lpstr>
      <vt:lpstr>Condar Portable Dilution Tunnel</vt:lpstr>
      <vt:lpstr>PowerPoint Presentation</vt:lpstr>
      <vt:lpstr>Condar used in 2006 New Zealand pellet stove field study</vt:lpstr>
      <vt:lpstr>M5G Comparison – Masonry Heater Tulikivi tested at Mark Champion’s Laboratory, February 2017 (funding by EPA and MHA)</vt:lpstr>
      <vt:lpstr>M5G Comparison – EPA stove</vt:lpstr>
      <vt:lpstr>1.) Pellet Stove PM Repeatability EPA Method 5G-3 vs. Condar Method</vt:lpstr>
      <vt:lpstr>Pellet Stoves, low filter catch</vt:lpstr>
      <vt:lpstr>g/h  compared to  g/kg emissions rate                                              emissions factor</vt:lpstr>
      <vt:lpstr>2.)  PM Repeatability with dimensional lumber cribs,  Masonry heater batch burn with 2 cribs (1 repeat load)</vt:lpstr>
      <vt:lpstr>Summary of results  4” x 4” dimensional lumber fuel cribs</vt:lpstr>
      <vt:lpstr>3.) Cordwood repeatability, MHA lab</vt:lpstr>
      <vt:lpstr>Two MHA Repeatability Studies Cordwood in a masonry heater 22” firebox, Austrian eco-labelled air system – side ignition</vt:lpstr>
      <vt:lpstr>Two MHA Repeatability Studies Cordwood in a masonry heater 22” firebox, Austrian eco-labelled air system – side ignition, W. Birch</vt:lpstr>
      <vt:lpstr>Two MHA Repeatability Studies Cordwood in a masonry heater 22” firebox, Austrian eco-labelled air system – top ignition</vt:lpstr>
      <vt:lpstr>Two MHA Repeatability Studies Cordwood in a masonry heater 22” firebox, Austrian eco-labelled air system – top ignition, Red Oak </vt:lpstr>
      <vt:lpstr>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 Data, EPA stove</dc:title>
  <dc:creator>Norbert</dc:creator>
  <cp:lastModifiedBy>HP User</cp:lastModifiedBy>
  <cp:revision>92</cp:revision>
  <dcterms:created xsi:type="dcterms:W3CDTF">2016-11-04T23:30:57Z</dcterms:created>
  <dcterms:modified xsi:type="dcterms:W3CDTF">2023-03-24T18:29:10Z</dcterms:modified>
</cp:coreProperties>
</file>